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57" r:id="rId4"/>
    <p:sldId id="258" r:id="rId5"/>
    <p:sldId id="259" r:id="rId6"/>
    <p:sldId id="260" r:id="rId7"/>
    <p:sldId id="261" r:id="rId8"/>
    <p:sldId id="262" r:id="rId9"/>
    <p:sldId id="265"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2" d="100"/>
          <a:sy n="132" d="100"/>
        </p:scale>
        <p:origin x="-1496"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8DD1DF4-0E4B-44C7-B871-83C062E04260}" type="datetimeFigureOut">
              <a:rPr lang="en-US" smtClean="0"/>
              <a:t>2/13/15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27EED27C-4289-47FD-ABD5-2061C6337D4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DD1DF4-0E4B-44C7-B871-83C062E04260}" type="datetimeFigureOut">
              <a:rPr lang="en-US" smtClean="0"/>
              <a:t>2/13/15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ED27C-4289-47FD-ABD5-2061C6337D4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DD1DF4-0E4B-44C7-B871-83C062E04260}" type="datetimeFigureOut">
              <a:rPr lang="en-US" smtClean="0"/>
              <a:t>2/13/15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ED27C-4289-47FD-ABD5-2061C6337D4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8DD1DF4-0E4B-44C7-B871-83C062E04260}" type="datetimeFigureOut">
              <a:rPr lang="en-US" smtClean="0"/>
              <a:t>2/13/15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ED27C-4289-47FD-ABD5-2061C6337D4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8DD1DF4-0E4B-44C7-B871-83C062E04260}" type="datetimeFigureOut">
              <a:rPr lang="en-US" smtClean="0"/>
              <a:t>2/13/15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ED27C-4289-47FD-ABD5-2061C6337D4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8DD1DF4-0E4B-44C7-B871-83C062E04260}" type="datetimeFigureOut">
              <a:rPr lang="en-US" smtClean="0"/>
              <a:t>2/13/15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ED27C-4289-47FD-ABD5-2061C6337D41}" type="slidenum">
              <a:rPr lang="en-US" smtClean="0"/>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D8DD1DF4-0E4B-44C7-B871-83C062E04260}" type="datetimeFigureOut">
              <a:rPr lang="en-US" smtClean="0"/>
              <a:t>2/13/15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EED27C-4289-47FD-ABD5-2061C6337D41}" type="slidenum">
              <a:rPr lang="en-US" smtClean="0"/>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D8DD1DF4-0E4B-44C7-B871-83C062E04260}" type="datetimeFigureOut">
              <a:rPr lang="en-US" smtClean="0"/>
              <a:t>2/13/15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EED27C-4289-47FD-ABD5-2061C6337D4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8DD1DF4-0E4B-44C7-B871-83C062E04260}" type="datetimeFigureOut">
              <a:rPr lang="en-US" smtClean="0"/>
              <a:t>2/13/15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EED27C-4289-47FD-ABD5-2061C6337D4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8DD1DF4-0E4B-44C7-B871-83C062E04260}" type="datetimeFigureOut">
              <a:rPr lang="en-US" smtClean="0"/>
              <a:t>2/13/15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ED27C-4289-47FD-ABD5-2061C6337D41}" type="slidenum">
              <a:rPr lang="en-US" smtClean="0"/>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8DD1DF4-0E4B-44C7-B871-83C062E04260}" type="datetimeFigureOut">
              <a:rPr lang="en-US" smtClean="0"/>
              <a:t>2/13/15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ED27C-4289-47FD-ABD5-2061C6337D41}" type="slidenum">
              <a:rPr lang="en-US" smtClean="0"/>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D8DD1DF4-0E4B-44C7-B871-83C062E04260}" type="datetimeFigureOut">
              <a:rPr lang="en-US" smtClean="0"/>
              <a:t>2/13/15</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27EED27C-4289-47FD-ABD5-2061C6337D4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www.midmichigansustainability.org/" TargetMode="External"/><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hyperlink" Target="http://hiatoolkit.weebly.com/projects-and-hia-practice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470025"/>
          </a:xfrm>
        </p:spPr>
        <p:txBody>
          <a:bodyPr>
            <a:normAutofit fontScale="90000"/>
          </a:bodyPr>
          <a:lstStyle/>
          <a:p>
            <a:pPr algn="ctr"/>
            <a:r>
              <a:rPr lang="en-US" dirty="0" smtClean="0"/>
              <a:t>Welcome </a:t>
            </a:r>
            <a:br>
              <a:rPr lang="en-US" dirty="0" smtClean="0"/>
            </a:br>
            <a:r>
              <a:rPr lang="en-US" dirty="0" smtClean="0"/>
              <a:t/>
            </a:r>
            <a:br>
              <a:rPr lang="en-US" dirty="0" smtClean="0"/>
            </a:br>
            <a:r>
              <a:rPr lang="en-US" dirty="0" smtClean="0"/>
              <a:t>Urban and Rural Service Management Committee</a:t>
            </a:r>
            <a:endParaRPr lang="en-US" dirty="0"/>
          </a:p>
        </p:txBody>
      </p:sp>
      <p:pic>
        <p:nvPicPr>
          <p:cNvPr id="2050" name="Picture 2" descr="Tri-County Regional Growth: Choices for Our Futur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429000"/>
            <a:ext cx="1600200" cy="151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110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0"/>
            <a:ext cx="7772400" cy="3733800"/>
          </a:xfrm>
        </p:spPr>
        <p:txBody>
          <a:bodyPr>
            <a:normAutofit fontScale="85000" lnSpcReduction="10000"/>
          </a:bodyPr>
          <a:lstStyle/>
          <a:p>
            <a:r>
              <a:rPr lang="en-US" sz="2000" i="1" dirty="0"/>
              <a:t>Funding for this study </a:t>
            </a:r>
            <a:r>
              <a:rPr lang="en-US" i="1" dirty="0" smtClean="0"/>
              <a:t>was</a:t>
            </a:r>
            <a:r>
              <a:rPr lang="en-US" sz="2000" i="1" dirty="0" smtClean="0"/>
              <a:t> </a:t>
            </a:r>
            <a:r>
              <a:rPr lang="en-US" sz="2000" i="1" dirty="0"/>
              <a:t>provided by </a:t>
            </a:r>
            <a:r>
              <a:rPr lang="en-US" sz="2000" i="1" dirty="0" smtClean="0"/>
              <a:t>the Ingham County Health Department &amp; Michigan State University School of Planning, Design and Construction with a grant from the </a:t>
            </a:r>
            <a:r>
              <a:rPr lang="en-US" sz="2000" i="1" dirty="0"/>
              <a:t>Health Impact Project, which is a collaboration between the Robert Wood </a:t>
            </a:r>
            <a:r>
              <a:rPr lang="en-US" sz="2000" i="1" dirty="0" smtClean="0"/>
              <a:t>Johnson Foundation </a:t>
            </a:r>
            <a:r>
              <a:rPr lang="en-US" sz="2000" i="1" dirty="0"/>
              <a:t>and </a:t>
            </a:r>
            <a:r>
              <a:rPr lang="en-US" sz="2000" i="1" dirty="0" smtClean="0"/>
              <a:t> The </a:t>
            </a:r>
            <a:r>
              <a:rPr lang="en-US" sz="2000" i="1" dirty="0"/>
              <a:t>Pew </a:t>
            </a:r>
            <a:r>
              <a:rPr lang="en-US" sz="2000" i="1" dirty="0" smtClean="0"/>
              <a:t>Charitable Trusts. Many thanks to Mike Thomas, PhD. and Janine </a:t>
            </a:r>
            <a:r>
              <a:rPr lang="en-US" sz="2000" i="1" dirty="0" err="1" smtClean="0"/>
              <a:t>Sinno</a:t>
            </a:r>
            <a:r>
              <a:rPr lang="en-US" sz="2000" i="1" dirty="0" smtClean="0"/>
              <a:t>, </a:t>
            </a:r>
            <a:r>
              <a:rPr lang="en-US" i="1" dirty="0"/>
              <a:t>P</a:t>
            </a:r>
            <a:r>
              <a:rPr lang="en-US" sz="2000" i="1" dirty="0" smtClean="0"/>
              <a:t>hD.</a:t>
            </a:r>
          </a:p>
          <a:p>
            <a:pPr marL="0" indent="0">
              <a:buNone/>
            </a:pPr>
            <a:endParaRPr lang="en-US" sz="2000" i="1" dirty="0" smtClean="0"/>
          </a:p>
          <a:p>
            <a:r>
              <a:rPr lang="en-US" sz="2000" i="1" dirty="0" smtClean="0"/>
              <a:t>Additional Support provided by the Tri-County Regional Planning Commission through a grant from the U.S. Dept. of Housing and Urban Development’s Office of Economic Resiliency.  (formerly Office of Sustainable Communities</a:t>
            </a:r>
            <a:r>
              <a:rPr lang="en-US" sz="2000" i="1" dirty="0" smtClean="0"/>
              <a:t>).</a:t>
            </a:r>
          </a:p>
          <a:p>
            <a:endParaRPr lang="en-US" i="1" dirty="0"/>
          </a:p>
          <a:p>
            <a:r>
              <a:rPr lang="en-US" sz="2000" i="1" dirty="0" smtClean="0"/>
              <a:t>The full health impact assessment is available online at: </a:t>
            </a:r>
            <a:r>
              <a:rPr lang="en-US" u="sng" dirty="0">
                <a:hlinkClick r:id="rId2"/>
              </a:rPr>
              <a:t>http://hiatoolkit.weebly.com/projects-and-hia-practices.html</a:t>
            </a:r>
            <a:r>
              <a:rPr lang="en-US" sz="2000" i="1" dirty="0" smtClean="0"/>
              <a:t> </a:t>
            </a:r>
            <a:endParaRPr lang="en-US" sz="2000" i="1" dirty="0" smtClean="0"/>
          </a:p>
          <a:p>
            <a:endParaRPr lang="en-US" sz="2000" i="1" dirty="0"/>
          </a:p>
          <a:p>
            <a:r>
              <a:rPr lang="en-US" sz="2000" i="1" dirty="0" smtClean="0"/>
              <a:t>Please visit </a:t>
            </a:r>
            <a:r>
              <a:rPr lang="en-US" sz="2000" i="1" dirty="0" smtClean="0">
                <a:hlinkClick r:id="rId3"/>
              </a:rPr>
              <a:t>www.midmichigansustainability.org</a:t>
            </a:r>
            <a:r>
              <a:rPr lang="en-US" sz="2000" i="1" dirty="0" smtClean="0"/>
              <a:t>  for more </a:t>
            </a:r>
            <a:r>
              <a:rPr lang="en-US" sz="2000" i="1" dirty="0" smtClean="0"/>
              <a:t>information. </a:t>
            </a:r>
            <a:endParaRPr lang="en-US" sz="2000" i="1" dirty="0" smtClean="0"/>
          </a:p>
          <a:p>
            <a:pPr marL="68580" indent="0">
              <a:buNone/>
            </a:pPr>
            <a:endParaRPr lang="en-US" sz="2000" i="1" dirty="0" smtClean="0"/>
          </a:p>
          <a:p>
            <a:endParaRPr lang="en-US" sz="2000" i="1" dirty="0"/>
          </a:p>
          <a:p>
            <a:endParaRPr lang="en-US" sz="2000" dirty="0"/>
          </a:p>
        </p:txBody>
      </p:sp>
      <p:pic>
        <p:nvPicPr>
          <p:cNvPr id="4" name="Picture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5638800"/>
            <a:ext cx="138574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0140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8229600" cy="1143000"/>
          </a:xfrm>
        </p:spPr>
        <p:txBody>
          <a:bodyPr>
            <a:normAutofit fontScale="90000"/>
          </a:bodyPr>
          <a:lstStyle/>
          <a:p>
            <a:r>
              <a:rPr lang="en-US" dirty="0" smtClean="0"/>
              <a:t>2015 </a:t>
            </a:r>
            <a:r>
              <a:rPr lang="en-US" dirty="0" smtClean="0"/>
              <a:t>Health Impact </a:t>
            </a:r>
            <a:r>
              <a:rPr lang="en-US" dirty="0" smtClean="0"/>
              <a:t>Assessment </a:t>
            </a:r>
            <a:br>
              <a:rPr lang="en-US" dirty="0" smtClean="0"/>
            </a:br>
            <a:r>
              <a:rPr lang="en-US" dirty="0" smtClean="0"/>
              <a:t>of the urban and rural services management policy</a:t>
            </a:r>
            <a:endParaRPr lang="en-US" dirty="0"/>
          </a:p>
        </p:txBody>
      </p:sp>
      <p:sp>
        <p:nvSpPr>
          <p:cNvPr id="3" name="Content Placeholder 2"/>
          <p:cNvSpPr>
            <a:spLocks noGrp="1"/>
          </p:cNvSpPr>
          <p:nvPr>
            <p:ph idx="1"/>
          </p:nvPr>
        </p:nvSpPr>
        <p:spPr>
          <a:xfrm>
            <a:off x="685800" y="2971800"/>
            <a:ext cx="7924800" cy="2133600"/>
          </a:xfrm>
        </p:spPr>
        <p:txBody>
          <a:bodyPr>
            <a:normAutofit/>
          </a:bodyPr>
          <a:lstStyle/>
          <a:p>
            <a:pPr marL="0" indent="0">
              <a:buNone/>
            </a:pPr>
            <a:r>
              <a:rPr lang="en-US" sz="3200" dirty="0" smtClean="0">
                <a:solidFill>
                  <a:schemeClr val="accent5"/>
                </a:solidFill>
              </a:rPr>
              <a:t>Findings and Recommendations</a:t>
            </a:r>
            <a:endParaRPr lang="en-US" sz="3200" dirty="0">
              <a:solidFill>
                <a:schemeClr val="accent5"/>
              </a:solidFill>
            </a:endParaRPr>
          </a:p>
        </p:txBody>
      </p:sp>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638800"/>
            <a:ext cx="138574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6061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3657600"/>
          </a:xfrm>
        </p:spPr>
        <p:txBody>
          <a:bodyPr anchor="t">
            <a:normAutofit/>
          </a:bodyPr>
          <a:lstStyle/>
          <a:p>
            <a:r>
              <a:rPr lang="en-US" sz="2000" cap="none" dirty="0"/>
              <a:t>This analysis focuses on addressing the potential health impacts and prospective health goals of the establishment of an </a:t>
            </a:r>
            <a:r>
              <a:rPr lang="en-US" sz="2000" b="1" cap="none" dirty="0"/>
              <a:t>Urban and Rural Services Management (URSM) Policy</a:t>
            </a:r>
            <a:r>
              <a:rPr lang="en-US" sz="2000" cap="none" dirty="0"/>
              <a:t> as a means of preserving quality, sustainable public services such as water and sewer in the urbanized areas of cities, villages, and townships in the mid-Michigan region, while protecting farmlands, open spaces, and rural quality in undeveloped areas.</a:t>
            </a:r>
          </a:p>
        </p:txBody>
      </p:sp>
      <p:sp>
        <p:nvSpPr>
          <p:cNvPr id="3" name="Subtitle 2"/>
          <p:cNvSpPr>
            <a:spLocks noGrp="1"/>
          </p:cNvSpPr>
          <p:nvPr>
            <p:ph type="subTitle" idx="1"/>
          </p:nvPr>
        </p:nvSpPr>
        <p:spPr>
          <a:xfrm>
            <a:off x="1219200" y="762000"/>
            <a:ext cx="6400800" cy="1752600"/>
          </a:xfrm>
        </p:spPr>
        <p:txBody>
          <a:bodyPr/>
          <a:lstStyle/>
          <a:p>
            <a:r>
              <a:rPr lang="en-US" dirty="0" smtClean="0"/>
              <a:t>This HIA is another tool in our policy </a:t>
            </a:r>
            <a:r>
              <a:rPr lang="en-US" dirty="0" smtClean="0"/>
              <a:t>“toolkit”</a:t>
            </a:r>
            <a:r>
              <a:rPr lang="en-US" dirty="0"/>
              <a:t> </a:t>
            </a:r>
            <a:r>
              <a:rPr lang="en-US" dirty="0" smtClean="0"/>
              <a:t>. . .</a:t>
            </a:r>
            <a:endParaRPr lang="en-US" dirty="0"/>
          </a:p>
        </p:txBody>
      </p:sp>
      <p:pic>
        <p:nvPicPr>
          <p:cNvPr id="4"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638800"/>
            <a:ext cx="138574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474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noAutofit/>
          </a:bodyPr>
          <a:lstStyle/>
          <a:p>
            <a:pPr lvl="0"/>
            <a:r>
              <a:rPr lang="en-US" sz="1800" dirty="0" smtClean="0"/>
              <a:t>To keep urbanized areas viable.</a:t>
            </a:r>
            <a:br>
              <a:rPr lang="en-US" sz="1800" dirty="0" smtClean="0"/>
            </a:br>
            <a:r>
              <a:rPr lang="en-US" sz="1800" dirty="0" smtClean="0"/>
              <a:t>To protect farmland, open space, and rural quality of life.</a:t>
            </a:r>
            <a:br>
              <a:rPr lang="en-US" sz="1800" dirty="0" smtClean="0"/>
            </a:br>
            <a:r>
              <a:rPr lang="en-US" sz="1800" dirty="0" smtClean="0"/>
              <a:t>To preserve priority conservation areas.</a:t>
            </a:r>
            <a:br>
              <a:rPr lang="en-US" sz="1800" dirty="0" smtClean="0"/>
            </a:br>
            <a:r>
              <a:rPr lang="en-US" sz="1800" dirty="0" smtClean="0"/>
              <a:t>To utilize existing infrastructure.</a:t>
            </a:r>
            <a:br>
              <a:rPr lang="en-US" sz="1800" dirty="0" smtClean="0"/>
            </a:br>
            <a:r>
              <a:rPr lang="en-US" sz="1800" dirty="0" smtClean="0"/>
              <a:t>To cost‐save through cooperation and efficiency.</a:t>
            </a:r>
            <a:br>
              <a:rPr lang="en-US" sz="1800" dirty="0" smtClean="0"/>
            </a:br>
            <a:endParaRPr lang="en-US" sz="1800" dirty="0"/>
          </a:p>
        </p:txBody>
      </p:sp>
      <p:sp>
        <p:nvSpPr>
          <p:cNvPr id="3" name="Content Placeholder 2"/>
          <p:cNvSpPr>
            <a:spLocks noGrp="1"/>
          </p:cNvSpPr>
          <p:nvPr>
            <p:ph idx="1"/>
          </p:nvPr>
        </p:nvSpPr>
        <p:spPr/>
        <p:txBody>
          <a:bodyPr>
            <a:normAutofit/>
          </a:bodyPr>
          <a:lstStyle/>
          <a:p>
            <a:pPr marL="0" indent="0">
              <a:buNone/>
            </a:pPr>
            <a:r>
              <a:rPr lang="en-US" dirty="0"/>
              <a:t> </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81200"/>
            <a:ext cx="5930900" cy="4521200"/>
          </a:xfrm>
          <a:prstGeom prst="rect">
            <a:avLst/>
          </a:prstGeom>
          <a:noFill/>
          <a:ln>
            <a:noFill/>
          </a:ln>
        </p:spPr>
      </p:pic>
      <p:pic>
        <p:nvPicPr>
          <p:cNvPr id="5"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638800"/>
            <a:ext cx="138574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7022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HIA?</a:t>
            </a:r>
            <a:endParaRPr lang="en-US" dirty="0"/>
          </a:p>
        </p:txBody>
      </p:sp>
      <p:sp>
        <p:nvSpPr>
          <p:cNvPr id="3" name="Content Placeholder 2"/>
          <p:cNvSpPr>
            <a:spLocks noGrp="1"/>
          </p:cNvSpPr>
          <p:nvPr>
            <p:ph idx="1"/>
          </p:nvPr>
        </p:nvSpPr>
        <p:spPr/>
        <p:txBody>
          <a:bodyPr/>
          <a:lstStyle/>
          <a:p>
            <a:r>
              <a:rPr lang="en-US" dirty="0"/>
              <a:t>An HIA </a:t>
            </a:r>
            <a:r>
              <a:rPr lang="en-US" dirty="0" smtClean="0"/>
              <a:t>is a </a:t>
            </a:r>
            <a:r>
              <a:rPr lang="en-US" dirty="0"/>
              <a:t>structured process that uses scientific data, professional expertise, and stakeholder input to identify and evaluate public-health consequences of </a:t>
            </a:r>
            <a:r>
              <a:rPr lang="en-US" dirty="0" smtClean="0"/>
              <a:t>policies and projects </a:t>
            </a:r>
            <a:r>
              <a:rPr lang="en-US" dirty="0"/>
              <a:t>and suggests actions that could be taken to minimize adverse health impacts and optimize beneficial </a:t>
            </a:r>
            <a:r>
              <a:rPr lang="en-US" dirty="0" smtClean="0"/>
              <a:t>ones. </a:t>
            </a:r>
            <a:endParaRPr lang="en-US" dirty="0"/>
          </a:p>
        </p:txBody>
      </p:sp>
      <p:pic>
        <p:nvPicPr>
          <p:cNvPr id="4"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638800"/>
            <a:ext cx="138574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2663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487362"/>
          </a:xfrm>
        </p:spPr>
        <p:txBody>
          <a:bodyPr>
            <a:normAutofit fontScale="90000"/>
          </a:bodyPr>
          <a:lstStyle/>
          <a:p>
            <a:r>
              <a:rPr lang="en-US" dirty="0" smtClean="0"/>
              <a:t>findings</a:t>
            </a:r>
            <a:endParaRPr lang="en-US" dirty="0"/>
          </a:p>
        </p:txBody>
      </p:sp>
      <p:sp>
        <p:nvSpPr>
          <p:cNvPr id="3" name="Content Placeholder 2"/>
          <p:cNvSpPr>
            <a:spLocks noGrp="1"/>
          </p:cNvSpPr>
          <p:nvPr>
            <p:ph idx="1"/>
          </p:nvPr>
        </p:nvSpPr>
        <p:spPr>
          <a:xfrm>
            <a:off x="666623" y="685800"/>
            <a:ext cx="7772400" cy="4648200"/>
          </a:xfrm>
        </p:spPr>
        <p:txBody>
          <a:bodyPr>
            <a:normAutofit fontScale="25000" lnSpcReduction="20000"/>
          </a:bodyPr>
          <a:lstStyle/>
          <a:p>
            <a:pPr marL="68580" indent="0">
              <a:buNone/>
            </a:pPr>
            <a:endParaRPr lang="en-US" sz="4400" dirty="0"/>
          </a:p>
          <a:p>
            <a:pPr lvl="0"/>
            <a:r>
              <a:rPr lang="en-US" sz="5600" dirty="0"/>
              <a:t>Costs to expand water and sewer infrastructure place a burden on community resources that would otherwise be available to maintain existing systems, in addition to providing other public services for disadvantaged populations. </a:t>
            </a:r>
            <a:endParaRPr lang="en-US" sz="5600" dirty="0" smtClean="0"/>
          </a:p>
          <a:p>
            <a:pPr lvl="0"/>
            <a:r>
              <a:rPr lang="en-US" sz="5600" dirty="0" smtClean="0"/>
              <a:t>Additional </a:t>
            </a:r>
            <a:r>
              <a:rPr lang="en-US" sz="5600" dirty="0"/>
              <a:t>property taxes to support expansion of water and sewer infrastructure may adversely affect household budgets at the expense of health care affordability. </a:t>
            </a:r>
            <a:endParaRPr lang="en-US" sz="5600" dirty="0" smtClean="0"/>
          </a:p>
          <a:p>
            <a:pPr lvl="0"/>
            <a:r>
              <a:rPr lang="en-US" sz="5600" dirty="0" smtClean="0"/>
              <a:t>Urban </a:t>
            </a:r>
            <a:r>
              <a:rPr lang="en-US" sz="5600" dirty="0"/>
              <a:t>development or land-use change in rural areas resulting from expansion of water and sewer infrastructure may result in loss of productive farmland, recreational opportunities, sensitive natural areas, and sense of wellbeing. These effects may lead to increasing stress and anxiety to residents and family-owned agricultural businesses in rural areas and eliminate a rural lifestyle choice. </a:t>
            </a:r>
          </a:p>
          <a:p>
            <a:pPr lvl="0"/>
            <a:r>
              <a:rPr lang="en-US" sz="5600" dirty="0" smtClean="0"/>
              <a:t>Urban </a:t>
            </a:r>
            <a:r>
              <a:rPr lang="en-US" sz="5600" dirty="0"/>
              <a:t>development or land-use change in rural areas resulting from expansion of water and sewer infrastructure could reduce the availability of healthy locally grown food, which could lead people to substitute unhealthy food options or spend more money to travel and purchase healthy food, potentially impacting obesity rates or household budgets, leading to stress and decreased access to health care.</a:t>
            </a:r>
          </a:p>
          <a:p>
            <a:pPr lvl="0"/>
            <a:r>
              <a:rPr lang="en-US" sz="5600" dirty="0" smtClean="0"/>
              <a:t>Land</a:t>
            </a:r>
            <a:r>
              <a:rPr lang="en-US" sz="5600" dirty="0"/>
              <a:t>-use conflicts and declines in capital improvement budgets create stress and place additional financial burdens on populations least able to adapt to changing growth and development policies in a community. Disadvantaged populations can become economically marginalized and may be forced to relocate.</a:t>
            </a:r>
          </a:p>
          <a:p>
            <a:pPr lvl="0"/>
            <a:r>
              <a:rPr lang="en-US" sz="5600" dirty="0" smtClean="0"/>
              <a:t>Communities </a:t>
            </a:r>
            <a:r>
              <a:rPr lang="en-US" sz="5600" dirty="0"/>
              <a:t>with a mix of urban and rural land uses may have to prioritize between new greenfield development versus redevelopment or infill opportunities, new subdivisions versus preservation of farmland and open space, and so on.</a:t>
            </a:r>
          </a:p>
          <a:p>
            <a:pPr lvl="0"/>
            <a:r>
              <a:rPr lang="en-US" sz="5600" dirty="0" smtClean="0"/>
              <a:t>Annexation </a:t>
            </a:r>
            <a:r>
              <a:rPr lang="en-US" sz="5600" dirty="0"/>
              <a:t>of township land by municipalities may result in conflict between jurisdictions, changes in development priorities and revenue generation, and dramatically increase tax rates for businesses and homeowners. Small businesses and vulnerable populations are at greatest risk in annexation proposals.</a:t>
            </a:r>
          </a:p>
          <a:p>
            <a:endParaRPr lang="en-US" dirty="0"/>
          </a:p>
        </p:txBody>
      </p:sp>
      <p:pic>
        <p:nvPicPr>
          <p:cNvPr id="4"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638800"/>
            <a:ext cx="138574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375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001000" cy="4800600"/>
          </a:xfrm>
        </p:spPr>
        <p:txBody>
          <a:bodyPr>
            <a:normAutofit fontScale="32500" lnSpcReduction="20000"/>
          </a:bodyPr>
          <a:lstStyle/>
          <a:p>
            <a:r>
              <a:rPr lang="en-US" sz="4300" b="1" dirty="0"/>
              <a:t>Recommendation 1</a:t>
            </a:r>
            <a:r>
              <a:rPr lang="en-US" sz="4300" dirty="0"/>
              <a:t>: Responsible, environmentally sound, and socially and economically equitable growth should be a continuing goal of every community. Communities in the mid-Michigan region are encouraged to establish service boundaries or service management areas. The URSM policy provides guidelines and support to communities that desire to manage growth within their jurisdictions.</a:t>
            </a:r>
          </a:p>
          <a:p>
            <a:r>
              <a:rPr lang="en-US" sz="4300" b="1" dirty="0" smtClean="0"/>
              <a:t>Recommendation </a:t>
            </a:r>
            <a:r>
              <a:rPr lang="en-US" sz="4300" b="1" dirty="0"/>
              <a:t>2</a:t>
            </a:r>
            <a:r>
              <a:rPr lang="en-US" sz="4300" dirty="0"/>
              <a:t>: Communities in the mid-Michigan region are encouraged to locate development within areas that can accommodate growth with existing infrastructure (e.g., water and sewer, roads, etc.) with minimal effect on non-compatible uses. It includes safeguarding sensitive areas such as riparian buffers, wetlands, and critical habitat from development pressures; directing new development to infill, brownfield, and </a:t>
            </a:r>
            <a:r>
              <a:rPr lang="en-US" sz="4300" dirty="0" err="1"/>
              <a:t>greyfield</a:t>
            </a:r>
            <a:r>
              <a:rPr lang="en-US" sz="4300" dirty="0"/>
              <a:t> sites to take advantage of existing infrastructure and preserve green space; and putting homes, workplaces, and services close to each other in convenient, accessible locations. </a:t>
            </a:r>
          </a:p>
          <a:p>
            <a:r>
              <a:rPr lang="en-US" sz="4300" b="1" dirty="0" smtClean="0"/>
              <a:t>Recommendation </a:t>
            </a:r>
            <a:r>
              <a:rPr lang="en-US" sz="4300" b="1" dirty="0"/>
              <a:t>3</a:t>
            </a:r>
            <a:r>
              <a:rPr lang="en-US" sz="4300" dirty="0"/>
              <a:t>: Communities in the mid-Michigan region are encouraged to consider practices and technologies in which the built environment can protect and enhance health and the quality of life for all residents. In addition to providing safe and cost-effective public services like water and sewer, communities can encourage walkability and </a:t>
            </a:r>
            <a:r>
              <a:rPr lang="en-US" sz="4300" dirty="0" err="1"/>
              <a:t>bikeability</a:t>
            </a:r>
            <a:r>
              <a:rPr lang="en-US" sz="4300" dirty="0"/>
              <a:t>; public open spaces; safe routes to schools and public places; and buildings that are low-impact, energy efficient, and make maximum use of sustainable materials in all new developments within their jurisdictions.</a:t>
            </a:r>
          </a:p>
          <a:p>
            <a:r>
              <a:rPr lang="en-US" sz="4300" b="1" dirty="0" smtClean="0"/>
              <a:t>Recommendation </a:t>
            </a:r>
            <a:r>
              <a:rPr lang="en-US" sz="4300" b="1" dirty="0"/>
              <a:t>4</a:t>
            </a:r>
            <a:r>
              <a:rPr lang="en-US" sz="4300" dirty="0"/>
              <a:t>: Communities in the mid-Michigan region that are currently growing or likely to grow in the future should consider adopting a policy of directing potential growth into areas within their jurisdictions that can accommodate growth while minimizing adverse impacts to sensitive natural areas and open space, productive agricultural lands, and recreation areas. </a:t>
            </a:r>
          </a:p>
          <a:p>
            <a:r>
              <a:rPr lang="en-US" sz="4300" b="1" dirty="0" smtClean="0"/>
              <a:t>Recommendation </a:t>
            </a:r>
            <a:r>
              <a:rPr lang="en-US" sz="4300" b="1" dirty="0"/>
              <a:t>5</a:t>
            </a:r>
            <a:r>
              <a:rPr lang="en-US" sz="4300" dirty="0"/>
              <a:t>: Communities are encouraged to adopt a Health In All Policy as a means of ensuring that the health effects of a land-use decision are considered equally with economic, fiscal, and engineering considerations of a proposed development. </a:t>
            </a:r>
          </a:p>
          <a:p>
            <a:endParaRPr lang="en-US" dirty="0"/>
          </a:p>
        </p:txBody>
      </p:sp>
      <p:pic>
        <p:nvPicPr>
          <p:cNvPr id="5"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638800"/>
            <a:ext cx="138574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1756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a:t>TCRPC staff will continue to provide information and education to local communities on adopting </a:t>
            </a:r>
            <a:r>
              <a:rPr lang="en-US" dirty="0" smtClean="0"/>
              <a:t>URSM Areas, </a:t>
            </a:r>
            <a:r>
              <a:rPr lang="en-US" dirty="0"/>
              <a:t>as well as general information on adopting a Health In All Policy, integrating health considerations in planning decisions, and conducting local </a:t>
            </a:r>
            <a:r>
              <a:rPr lang="en-US" dirty="0" smtClean="0"/>
              <a:t>HIAs</a:t>
            </a:r>
            <a:r>
              <a:rPr lang="en-US" dirty="0"/>
              <a:t> </a:t>
            </a:r>
            <a:r>
              <a:rPr lang="en-US" dirty="0" smtClean="0"/>
              <a:t>with the help of our new Online Mapping Tool.</a:t>
            </a:r>
          </a:p>
          <a:p>
            <a:endParaRPr lang="en-US" dirty="0"/>
          </a:p>
          <a:p>
            <a:r>
              <a:rPr lang="en-US" dirty="0" smtClean="0"/>
              <a:t>Through our committee interviews in 2014, we have a list of communities who are interested in learning about the new Health Impact Assessment Online Mapping Tool. </a:t>
            </a:r>
            <a:endParaRPr lang="en-US" dirty="0"/>
          </a:p>
        </p:txBody>
      </p:sp>
      <p:pic>
        <p:nvPicPr>
          <p:cNvPr id="4"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638800"/>
            <a:ext cx="138574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2071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online mapping tool</a:t>
            </a:r>
            <a:endParaRPr lang="en-US" dirty="0"/>
          </a:p>
        </p:txBody>
      </p:sp>
      <p:pic>
        <p:nvPicPr>
          <p:cNvPr id="4"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638800"/>
            <a:ext cx="138574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8735499"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114800" y="5421869"/>
            <a:ext cx="2836354" cy="369332"/>
          </a:xfrm>
          <a:prstGeom prst="rect">
            <a:avLst/>
          </a:prstGeom>
        </p:spPr>
        <p:txBody>
          <a:bodyPr wrap="none">
            <a:spAutoFit/>
          </a:bodyPr>
          <a:lstStyle/>
          <a:p>
            <a:r>
              <a:rPr lang="en-US" dirty="0" smtClean="0"/>
              <a:t>http://hiatoolkit.weebly.com/</a:t>
            </a:r>
            <a:endParaRPr lang="en-US" dirty="0"/>
          </a:p>
        </p:txBody>
      </p:sp>
    </p:spTree>
    <p:extLst>
      <p:ext uri="{BB962C8B-B14F-4D97-AF65-F5344CB8AC3E}">
        <p14:creationId xmlns:p14="http://schemas.microsoft.com/office/powerpoint/2010/main" val="188315276"/>
      </p:ext>
    </p:extLst>
  </p:cSld>
  <p:clrMapOvr>
    <a:masterClrMapping/>
  </p:clrMapOvr>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TM01859862[[fn=Urban Pop]]</Template>
  <TotalTime>94</TotalTime>
  <Words>1056</Words>
  <Application>Microsoft Macintosh PowerPoint</Application>
  <PresentationFormat>On-screen Show (4:3)</PresentationFormat>
  <Paragraphs>37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Urban Pop</vt:lpstr>
      <vt:lpstr>Welcome   Urban and Rural Service Management Committee</vt:lpstr>
      <vt:lpstr>2015 Health Impact Assessment  of the urban and rural services management policy</vt:lpstr>
      <vt:lpstr>This analysis focuses on addressing the potential health impacts and prospective health goals of the establishment of an Urban and Rural Services Management (URSM) Policy as a means of preserving quality, sustainable public services such as water and sewer in the urbanized areas of cities, villages, and townships in the mid-Michigan region, while protecting farmlands, open spaces, and rural quality in undeveloped areas.</vt:lpstr>
      <vt:lpstr>To keep urbanized areas viable. To protect farmland, open space, and rural quality of life. To preserve priority conservation areas. To utilize existing infrastructure. To cost‐save through cooperation and efficiency. </vt:lpstr>
      <vt:lpstr>What is an HIA?</vt:lpstr>
      <vt:lpstr>findings</vt:lpstr>
      <vt:lpstr>PowerPoint Presentation</vt:lpstr>
      <vt:lpstr>Next Steps</vt:lpstr>
      <vt:lpstr>The online mapping tool</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URSM Health Impact Assessment</dc:title>
  <dc:creator>Harmony Gmazel</dc:creator>
  <cp:lastModifiedBy>Michael Thomas</cp:lastModifiedBy>
  <cp:revision>11</cp:revision>
  <dcterms:created xsi:type="dcterms:W3CDTF">2015-02-10T15:10:00Z</dcterms:created>
  <dcterms:modified xsi:type="dcterms:W3CDTF">2015-02-13T19:10:03Z</dcterms:modified>
</cp:coreProperties>
</file>